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handoutMasterIdLst>
    <p:handoutMasterId r:id="rId21"/>
  </p:handoutMasterIdLst>
  <p:sldIdLst>
    <p:sldId id="256" r:id="rId2"/>
    <p:sldId id="313" r:id="rId3"/>
    <p:sldId id="320" r:id="rId4"/>
    <p:sldId id="322" r:id="rId5"/>
    <p:sldId id="333" r:id="rId6"/>
    <p:sldId id="324" r:id="rId7"/>
    <p:sldId id="323" r:id="rId8"/>
    <p:sldId id="325" r:id="rId9"/>
    <p:sldId id="327" r:id="rId10"/>
    <p:sldId id="326" r:id="rId11"/>
    <p:sldId id="328" r:id="rId12"/>
    <p:sldId id="329" r:id="rId13"/>
    <p:sldId id="330" r:id="rId14"/>
    <p:sldId id="321" r:id="rId15"/>
    <p:sldId id="332" r:id="rId16"/>
    <p:sldId id="331" r:id="rId17"/>
    <p:sldId id="334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8158" autoAdjust="0"/>
    <p:restoredTop sz="94649"/>
  </p:normalViewPr>
  <p:slideViewPr>
    <p:cSldViewPr>
      <p:cViewPr>
        <p:scale>
          <a:sx n="76" d="100"/>
          <a:sy n="76" d="100"/>
        </p:scale>
        <p:origin x="-7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3E97D-F8B9-44C2-B3FD-AD56855F18AB}" type="datetimeFigureOut">
              <a:rPr lang="en-GB" smtClean="0"/>
              <a:pPr/>
              <a:t>23/08/2018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10086-A5D4-4493-9719-BE9069D938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33508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B3977-24A3-4D2F-A719-AC60B0C23D10}" type="datetimeFigureOut">
              <a:rPr lang="en-GB" smtClean="0"/>
              <a:pPr/>
              <a:t>23/08/2018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69D69-51E5-46DC-8043-D235727038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80291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69D69-51E5-46DC-8043-D2357270381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B336F6-1238-400D-89DB-B455F3FF3FA3}" type="datetimeFigureOut">
              <a:rPr lang="en-US" smtClean="0"/>
              <a:pPr/>
              <a:t>23/8/2018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F7DFA3-8AE4-4AA9-A674-00C40B562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B336F6-1238-400D-89DB-B455F3FF3FA3}" type="datetimeFigureOut">
              <a:rPr lang="en-US" smtClean="0"/>
              <a:pPr/>
              <a:t>23/8/2018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F7DFA3-8AE4-4AA9-A674-00C40B562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B336F6-1238-400D-89DB-B455F3FF3FA3}" type="datetimeFigureOut">
              <a:rPr lang="en-US" smtClean="0"/>
              <a:pPr/>
              <a:t>23/8/2018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F7DFA3-8AE4-4AA9-A674-00C40B562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B336F6-1238-400D-89DB-B455F3FF3FA3}" type="datetimeFigureOut">
              <a:rPr lang="en-US" smtClean="0"/>
              <a:pPr/>
              <a:t>23/8/2018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F7DFA3-8AE4-4AA9-A674-00C40B562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B336F6-1238-400D-89DB-B455F3FF3FA3}" type="datetimeFigureOut">
              <a:rPr lang="en-US" smtClean="0"/>
              <a:pPr/>
              <a:t>23/8/2018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F7DFA3-8AE4-4AA9-A674-00C40B562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B336F6-1238-400D-89DB-B455F3FF3FA3}" type="datetimeFigureOut">
              <a:rPr lang="en-US" smtClean="0"/>
              <a:pPr/>
              <a:t>23/8/2018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F7DFA3-8AE4-4AA9-A674-00C40B562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B336F6-1238-400D-89DB-B455F3FF3FA3}" type="datetimeFigureOut">
              <a:rPr lang="en-US" smtClean="0"/>
              <a:pPr/>
              <a:t>23/8/2018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F7DFA3-8AE4-4AA9-A674-00C40B562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B336F6-1238-400D-89DB-B455F3FF3FA3}" type="datetimeFigureOut">
              <a:rPr lang="en-US" smtClean="0"/>
              <a:pPr/>
              <a:t>23/8/2018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F7DFA3-8AE4-4AA9-A674-00C40B562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B336F6-1238-400D-89DB-B455F3FF3FA3}" type="datetimeFigureOut">
              <a:rPr lang="en-US" smtClean="0"/>
              <a:pPr/>
              <a:t>23/8/2018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F7DFA3-8AE4-4AA9-A674-00C40B562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9B336F6-1238-400D-89DB-B455F3FF3FA3}" type="datetimeFigureOut">
              <a:rPr lang="en-US" smtClean="0"/>
              <a:pPr/>
              <a:t>23/8/2018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F7DFA3-8AE4-4AA9-A674-00C40B562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B336F6-1238-400D-89DB-B455F3FF3FA3}" type="datetimeFigureOut">
              <a:rPr lang="en-US" smtClean="0"/>
              <a:pPr/>
              <a:t>23/8/2018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F7DFA3-8AE4-4AA9-A674-00C40B5621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9B336F6-1238-400D-89DB-B455F3FF3FA3}" type="datetimeFigureOut">
              <a:rPr lang="en-US" smtClean="0"/>
              <a:pPr/>
              <a:t>23/8/2018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5F7DFA3-8AE4-4AA9-A674-00C40B5621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c1trungvuong.buonho.edu.vn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066800"/>
            <a:ext cx="8763000" cy="2515562"/>
          </a:xfrm>
        </p:spPr>
        <p:txBody>
          <a:bodyPr>
            <a:normAutofit fontScale="90000"/>
          </a:bodyPr>
          <a:lstStyle/>
          <a:p>
            <a:pPr indent="457200" algn="ctr">
              <a:lnSpc>
                <a:spcPct val="130000"/>
              </a:lnSpc>
            </a:pPr>
            <a:r>
              <a:rPr lang="en-US" sz="5300" dirty="0" smtClean="0">
                <a:solidFill>
                  <a:srgbClr val="002060"/>
                </a:solidFill>
                <a:effectLst/>
                <a:latin typeface="Times New Roman"/>
              </a:rPr>
              <a:t/>
            </a:r>
            <a:br>
              <a:rPr lang="en-US" sz="5300" dirty="0" smtClean="0">
                <a:solidFill>
                  <a:srgbClr val="002060"/>
                </a:solidFill>
                <a:effectLst/>
                <a:latin typeface="Times New Roman"/>
              </a:rPr>
            </a:br>
            <a:r>
              <a:rPr lang="vi-VN" sz="3100" dirty="0" smtClean="0">
                <a:solidFill>
                  <a:srgbClr val="00B050"/>
                </a:solidFill>
                <a:effectLst/>
                <a:latin typeface="Times New Roman"/>
              </a:rPr>
              <a:t>CHÀO MỪNG QUÝ THẦY CÔ GIÁO VỀ TẬP HUẤN </a:t>
            </a:r>
            <a:r>
              <a:rPr lang="vi-VN" sz="3100" dirty="0" smtClean="0">
                <a:solidFill>
                  <a:srgbClr val="FF0000"/>
                </a:solidFill>
                <a:effectLst/>
                <a:latin typeface="Times New Roman"/>
              </a:rPr>
              <a:t>HƯỚNG DẪN SỬ DỤNG TÀI LIỆU DẠY HỌC LỊCH SỬ ĐỊA PHƯƠNG TỈNH DAKLAK</a:t>
            </a:r>
            <a:r>
              <a:rPr lang="en-US" sz="3600" dirty="0">
                <a:solidFill>
                  <a:srgbClr val="FF0000"/>
                </a:solidFill>
                <a:effectLst/>
              </a:rPr>
              <a:t/>
            </a:r>
            <a:br>
              <a:rPr lang="en-US" sz="3600" dirty="0">
                <a:solidFill>
                  <a:srgbClr val="FF0000"/>
                </a:solidFill>
                <a:effectLst/>
              </a:rPr>
            </a:b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581400" y="3962400"/>
            <a:ext cx="5029200" cy="599852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vi-VN" i="1" dirty="0" smtClean="0">
                <a:solidFill>
                  <a:srgbClr val="FF0000"/>
                </a:solidFill>
              </a:rPr>
              <a:t>Buôn Hồ ngày </a:t>
            </a:r>
            <a:r>
              <a:rPr lang="en-US" i="1" smtClean="0">
                <a:solidFill>
                  <a:srgbClr val="FF0000"/>
                </a:solidFill>
              </a:rPr>
              <a:t>24</a:t>
            </a:r>
            <a:r>
              <a:rPr lang="vi-VN" i="1" smtClean="0">
                <a:solidFill>
                  <a:srgbClr val="FF0000"/>
                </a:solidFill>
              </a:rPr>
              <a:t>/8/2018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505200" y="4267200"/>
            <a:ext cx="5029200" cy="828452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52538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21159754"/>
              </p:ext>
            </p:extLst>
          </p:nvPr>
        </p:nvGraphicFramePr>
        <p:xfrm>
          <a:off x="381000" y="1295400"/>
          <a:ext cx="85344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828800"/>
                <a:gridCol w="4114800"/>
                <a:gridCol w="1828800"/>
              </a:tblGrid>
              <a:tr h="1116380"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Tuần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Tên</a:t>
                      </a:r>
                      <a:r>
                        <a:rPr lang="vi-VN" baseline="0" dirty="0" smtClean="0"/>
                        <a:t> bài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Yêu</a:t>
                      </a:r>
                      <a:r>
                        <a:rPr lang="vi-VN" baseline="0" dirty="0" smtClean="0"/>
                        <a:t> cầu cần đạt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dirty="0" smtClean="0"/>
                        <a:t>Mức độ</a:t>
                      </a:r>
                      <a:r>
                        <a:rPr lang="vi-VN" baseline="0" dirty="0" smtClean="0"/>
                        <a:t> tích hợp</a:t>
                      </a:r>
                      <a:endParaRPr lang="en-GB" dirty="0"/>
                    </a:p>
                  </a:txBody>
                  <a:tcPr/>
                </a:tc>
              </a:tr>
              <a:tr h="1948590"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33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Lịch</a:t>
                      </a:r>
                      <a:r>
                        <a:rPr lang="vi-VN" baseline="0" dirty="0" smtClean="0"/>
                        <a:t> sử địa phương</a:t>
                      </a:r>
                    </a:p>
                    <a:p>
                      <a:pPr algn="ctr"/>
                      <a:r>
                        <a:rPr lang="vi-VN" baseline="0" dirty="0" smtClean="0">
                          <a:solidFill>
                            <a:srgbClr val="FF0000"/>
                          </a:solidFill>
                        </a:rPr>
                        <a:t>(thay cho bài Tổng kết)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dirty="0" smtClean="0"/>
                        <a:t>    Tìm</a:t>
                      </a:r>
                      <a:r>
                        <a:rPr lang="vi-VN" baseline="0" dirty="0" smtClean="0"/>
                        <a:t> hiểu sơ lược lịch sử hình thành tỉnh DakLak</a:t>
                      </a:r>
                    </a:p>
                    <a:p>
                      <a:pPr algn="just"/>
                      <a:r>
                        <a:rPr lang="vi-VN" baseline="0" dirty="0" smtClean="0"/>
                        <a:t>    Giáo dục học sinh ý thức giữ gìn, bảo vệ giá trị truyền thống của địa phương.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dirty="0" smtClean="0">
                          <a:solidFill>
                            <a:srgbClr val="FF0000"/>
                          </a:solidFill>
                        </a:rPr>
                        <a:t>Toàn</a:t>
                      </a:r>
                      <a:r>
                        <a:rPr lang="vi-VN" baseline="0" dirty="0" smtClean="0">
                          <a:solidFill>
                            <a:srgbClr val="FF0000"/>
                          </a:solidFill>
                        </a:rPr>
                        <a:t> phần (Bài 1)</a:t>
                      </a:r>
                      <a:endParaRPr lang="en-GB" dirty="0"/>
                    </a:p>
                  </a:txBody>
                  <a:tcPr/>
                </a:tc>
              </a:tr>
              <a:tr h="1583230">
                <a:tc>
                  <a:txBody>
                    <a:bodyPr/>
                    <a:lstStyle/>
                    <a:p>
                      <a:pPr algn="ctr"/>
                      <a:r>
                        <a:rPr lang="vi-VN" smtClean="0"/>
                        <a:t>34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dirty="0" smtClean="0"/>
                        <a:t>Ôn</a:t>
                      </a:r>
                      <a:r>
                        <a:rPr lang="vi-VN" baseline="0" dirty="0" smtClean="0"/>
                        <a:t> tập tổng kết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baseline="0" dirty="0" smtClean="0">
                          <a:solidFill>
                            <a:srgbClr val="FF0000"/>
                          </a:solidFill>
                        </a:rPr>
                        <a:t>(dạy cả ND bài Tổng kết)</a:t>
                      </a:r>
                      <a:endParaRPr lang="en-GB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dirty="0" smtClean="0"/>
                        <a:t>     </a:t>
                      </a:r>
                    </a:p>
                    <a:p>
                      <a:pPr algn="just"/>
                      <a:r>
                        <a:rPr lang="vi-VN" dirty="0" smtClean="0"/>
                        <a:t> Theo chuẩn</a:t>
                      </a:r>
                      <a:r>
                        <a:rPr lang="vi-VN" baseline="0" dirty="0" smtClean="0"/>
                        <a:t> kiến thức kỹ năng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dirty="0" smtClean="0">
                          <a:solidFill>
                            <a:srgbClr val="FF0000"/>
                          </a:solidFill>
                        </a:rPr>
                        <a:t>Liên</a:t>
                      </a:r>
                      <a:r>
                        <a:rPr lang="vi-VN" baseline="0" dirty="0" smtClean="0">
                          <a:solidFill>
                            <a:srgbClr val="FF0000"/>
                          </a:solidFill>
                        </a:rPr>
                        <a:t> lệ: </a:t>
                      </a:r>
                    </a:p>
                    <a:p>
                      <a:pPr algn="just"/>
                      <a:r>
                        <a:rPr lang="vi-VN" baseline="0" dirty="0" smtClean="0"/>
                        <a:t>Thực hiện nội dung tổng kết, ôn tập.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609599" y="533400"/>
            <a:ext cx="4079309" cy="685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 smtClean="0">
                <a:solidFill>
                  <a:srgbClr val="FF0000"/>
                </a:solidFill>
              </a:rPr>
              <a:t>Lớp 4: Lịch sử</a:t>
            </a:r>
            <a:endParaRPr lang="en-GB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96154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72159554"/>
              </p:ext>
            </p:extLst>
          </p:nvPr>
        </p:nvGraphicFramePr>
        <p:xfrm>
          <a:off x="381000" y="1219200"/>
          <a:ext cx="8534400" cy="4785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828800"/>
                <a:gridCol w="4114800"/>
                <a:gridCol w="1828800"/>
              </a:tblGrid>
              <a:tr h="858911"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Tuần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Tên</a:t>
                      </a:r>
                      <a:r>
                        <a:rPr lang="vi-VN" baseline="0" dirty="0" smtClean="0"/>
                        <a:t> bài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Yêu</a:t>
                      </a:r>
                      <a:r>
                        <a:rPr lang="vi-VN" baseline="0" dirty="0" smtClean="0"/>
                        <a:t> cầu cần đạt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dirty="0" smtClean="0"/>
                        <a:t>Mức độ</a:t>
                      </a:r>
                      <a:r>
                        <a:rPr lang="vi-VN" baseline="0" dirty="0" smtClean="0"/>
                        <a:t> tích hợp</a:t>
                      </a:r>
                      <a:endParaRPr lang="en-GB" dirty="0"/>
                    </a:p>
                  </a:txBody>
                  <a:tcPr/>
                </a:tc>
              </a:tr>
              <a:tr h="1963225"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32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Tiết</a:t>
                      </a:r>
                      <a:r>
                        <a:rPr lang="vi-VN" baseline="0" dirty="0" smtClean="0"/>
                        <a:t> dành cho địa phương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dirty="0" smtClean="0"/>
                        <a:t>    Tìm</a:t>
                      </a:r>
                      <a:r>
                        <a:rPr lang="vi-VN" baseline="0" dirty="0" smtClean="0"/>
                        <a:t> hiểu một số địa danh thắng cảnh và du lịch.</a:t>
                      </a:r>
                    </a:p>
                    <a:p>
                      <a:pPr algn="just"/>
                      <a:r>
                        <a:rPr lang="vi-VN" baseline="0" dirty="0" smtClean="0"/>
                        <a:t>    Giáo dục học sinh ý thức giữ gìn, bảo vệ giá trị văn hóa, thiên nhiên của địa phương.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dirty="0" smtClean="0">
                          <a:solidFill>
                            <a:srgbClr val="FF0000"/>
                          </a:solidFill>
                        </a:rPr>
                        <a:t>Liên</a:t>
                      </a:r>
                      <a:r>
                        <a:rPr lang="vi-VN" baseline="0" dirty="0" smtClean="0">
                          <a:solidFill>
                            <a:srgbClr val="FF0000"/>
                          </a:solidFill>
                        </a:rPr>
                        <a:t> lệ: </a:t>
                      </a:r>
                    </a:p>
                    <a:p>
                      <a:pPr algn="just"/>
                      <a:r>
                        <a:rPr lang="vi-VN" baseline="0" dirty="0" smtClean="0"/>
                        <a:t>Địa danh thắng cảnh và du lịch.</a:t>
                      </a:r>
                      <a:endParaRPr lang="en-GB" dirty="0"/>
                    </a:p>
                  </a:txBody>
                  <a:tcPr/>
                </a:tc>
              </a:tr>
              <a:tr h="1963225"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33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dirty="0" smtClean="0"/>
                        <a:t>Tiết</a:t>
                      </a:r>
                      <a:r>
                        <a:rPr lang="vi-VN" baseline="0" dirty="0" smtClean="0"/>
                        <a:t> dành cho địa phương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dirty="0" smtClean="0"/>
                        <a:t>      Tìm</a:t>
                      </a:r>
                      <a:r>
                        <a:rPr lang="vi-VN" baseline="0" dirty="0" smtClean="0"/>
                        <a:t> hiểu một số địa danh thắng cảnh và du lịch.</a:t>
                      </a:r>
                    </a:p>
                    <a:p>
                      <a:pPr algn="just"/>
                      <a:r>
                        <a:rPr lang="vi-VN" baseline="0" dirty="0" smtClean="0"/>
                        <a:t>    Giáo dục học sinh ý thức giữ gìn, bảo vệ giá trị văn hóa, thiên nhiên của địa phương.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dirty="0" smtClean="0">
                          <a:solidFill>
                            <a:srgbClr val="FF0000"/>
                          </a:solidFill>
                        </a:rPr>
                        <a:t>Liên</a:t>
                      </a:r>
                      <a:r>
                        <a:rPr lang="vi-VN" baseline="0" dirty="0" smtClean="0">
                          <a:solidFill>
                            <a:srgbClr val="FF0000"/>
                          </a:solidFill>
                        </a:rPr>
                        <a:t> lệ: </a:t>
                      </a:r>
                    </a:p>
                    <a:p>
                      <a:pPr algn="just"/>
                      <a:r>
                        <a:rPr lang="vi-VN" baseline="0" dirty="0" smtClean="0"/>
                        <a:t>Địa danh thắng cảnh và du lịch.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609599" y="381000"/>
            <a:ext cx="4079309" cy="685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 smtClean="0">
                <a:solidFill>
                  <a:srgbClr val="FF0000"/>
                </a:solidFill>
              </a:rPr>
              <a:t>Lớp 5: Đạo đức</a:t>
            </a:r>
            <a:endParaRPr lang="en-GB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96711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25791851"/>
              </p:ext>
            </p:extLst>
          </p:nvPr>
        </p:nvGraphicFramePr>
        <p:xfrm>
          <a:off x="381000" y="1752600"/>
          <a:ext cx="85344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828800"/>
                <a:gridCol w="4114800"/>
                <a:gridCol w="1828800"/>
              </a:tblGrid>
              <a:tr h="1086556"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Tuần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Tên</a:t>
                      </a:r>
                      <a:r>
                        <a:rPr lang="vi-VN" baseline="0" dirty="0" smtClean="0"/>
                        <a:t> bài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Yêu</a:t>
                      </a:r>
                      <a:r>
                        <a:rPr lang="vi-VN" baseline="0" dirty="0" smtClean="0"/>
                        <a:t> cầu cần đạt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dirty="0" smtClean="0"/>
                        <a:t>Mức độ</a:t>
                      </a:r>
                      <a:r>
                        <a:rPr lang="vi-VN" baseline="0" dirty="0" smtClean="0"/>
                        <a:t> tích hợp</a:t>
                      </a:r>
                      <a:endParaRPr lang="en-GB" dirty="0"/>
                    </a:p>
                  </a:txBody>
                  <a:tcPr/>
                </a:tc>
              </a:tr>
              <a:tr h="1552222"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32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Lịch</a:t>
                      </a:r>
                      <a:r>
                        <a:rPr lang="vi-VN" baseline="0" dirty="0" smtClean="0"/>
                        <a:t> sử địa phương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dirty="0" smtClean="0"/>
                        <a:t>    Tìm</a:t>
                      </a:r>
                      <a:r>
                        <a:rPr lang="vi-VN" baseline="0" dirty="0" smtClean="0"/>
                        <a:t> hiểu Di tích lịch sử-văn hóa trên địa bàn tỉnh DakLak.</a:t>
                      </a:r>
                    </a:p>
                    <a:p>
                      <a:pPr algn="just"/>
                      <a:r>
                        <a:rPr lang="vi-VN" baseline="0" dirty="0" smtClean="0"/>
                        <a:t>   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dirty="0" smtClean="0">
                          <a:solidFill>
                            <a:srgbClr val="FF0000"/>
                          </a:solidFill>
                        </a:rPr>
                        <a:t>Toàn</a:t>
                      </a:r>
                      <a:r>
                        <a:rPr lang="vi-VN" baseline="0" dirty="0" smtClean="0">
                          <a:solidFill>
                            <a:srgbClr val="FF0000"/>
                          </a:solidFill>
                        </a:rPr>
                        <a:t> phần (Phần I-Bài 2)</a:t>
                      </a:r>
                      <a:endParaRPr lang="en-GB" dirty="0"/>
                    </a:p>
                  </a:txBody>
                  <a:tcPr/>
                </a:tc>
              </a:tr>
              <a:tr h="1552222"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33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dirty="0" smtClean="0"/>
                        <a:t>Ôn</a:t>
                      </a:r>
                      <a:r>
                        <a:rPr lang="vi-VN" baseline="0" dirty="0" smtClean="0"/>
                        <a:t> tập tổng kết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dirty="0" smtClean="0"/>
                        <a:t>     </a:t>
                      </a:r>
                    </a:p>
                    <a:p>
                      <a:pPr algn="just"/>
                      <a:r>
                        <a:rPr lang="vi-VN" dirty="0" smtClean="0"/>
                        <a:t>Tìm</a:t>
                      </a:r>
                      <a:r>
                        <a:rPr lang="vi-VN" baseline="0" dirty="0" smtClean="0"/>
                        <a:t> hiểu Di tích lịch sử-văn hóa trên địa bàn tỉnh DakLak.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dirty="0" smtClean="0">
                          <a:solidFill>
                            <a:srgbClr val="FF0000"/>
                          </a:solidFill>
                        </a:rPr>
                        <a:t>Toàn</a:t>
                      </a:r>
                      <a:r>
                        <a:rPr lang="vi-VN" baseline="0" dirty="0" smtClean="0">
                          <a:solidFill>
                            <a:srgbClr val="FF0000"/>
                          </a:solidFill>
                        </a:rPr>
                        <a:t> phần (Phần II-Bài 2)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609599" y="914400"/>
            <a:ext cx="4079309" cy="685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 smtClean="0">
                <a:solidFill>
                  <a:srgbClr val="FF0000"/>
                </a:solidFill>
              </a:rPr>
              <a:t>Lớp 5: Lịch sử</a:t>
            </a:r>
            <a:endParaRPr lang="en-GB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4353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454068" y="838200"/>
            <a:ext cx="8229600" cy="639762"/>
          </a:xfrm>
          <a:prstGeom prst="rect">
            <a:avLst/>
          </a:prstGeom>
        </p:spPr>
        <p:txBody>
          <a:bodyPr vert="horz" rtlCol="0" anchor="ctr">
            <a:normAutofit fontScale="77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vi-VN" sz="3100" dirty="0" smtClean="0">
                <a:solidFill>
                  <a:srgbClr val="FF0000"/>
                </a:solidFill>
              </a:rPr>
              <a:t>III. PHƯƠNG PHÁP VÀ HÌNH THỨC TỔ CHỨC DẠY HỌC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533400" y="1828800"/>
            <a:ext cx="8229600" cy="2971800"/>
          </a:xfrm>
          <a:prstGeom prst="rect">
            <a:avLst/>
          </a:prstGeom>
        </p:spPr>
        <p:txBody>
          <a:bodyPr vert="horz" rtlCol="0" anchor="ctr">
            <a:normAutofit fontScale="925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vi-VN" sz="3100" dirty="0" smtClean="0">
                <a:solidFill>
                  <a:srgbClr val="FF0000"/>
                </a:solidFill>
              </a:rPr>
              <a:t>Kết hợp dạy học trên lớp với:</a:t>
            </a:r>
          </a:p>
          <a:p>
            <a:r>
              <a:rPr lang="vi-VN" sz="3100" dirty="0" smtClean="0">
                <a:solidFill>
                  <a:schemeClr val="tx1"/>
                </a:solidFill>
              </a:rPr>
              <a:t>+Tổ chức tham quan thực tế, </a:t>
            </a:r>
          </a:p>
          <a:p>
            <a:r>
              <a:rPr lang="vi-VN" sz="3100" dirty="0" smtClean="0">
                <a:solidFill>
                  <a:schemeClr val="tx1"/>
                </a:solidFill>
              </a:rPr>
              <a:t>+Hoạt động trải nghiệm  sáng tạo, </a:t>
            </a:r>
          </a:p>
          <a:p>
            <a:r>
              <a:rPr lang="vi-VN" sz="3100" dirty="0" smtClean="0">
                <a:solidFill>
                  <a:schemeClr val="tx1"/>
                </a:solidFill>
              </a:rPr>
              <a:t>+Sưu tầm tư liệu, ngoại  khóa,...</a:t>
            </a:r>
          </a:p>
          <a:p>
            <a:r>
              <a:rPr lang="vi-VN" sz="3100" i="1" dirty="0" smtClean="0">
                <a:solidFill>
                  <a:schemeClr val="tx1"/>
                </a:solidFill>
              </a:rPr>
              <a:t>Nhằm tạo hứng thú học tập, nâng cao hiểu biết về văn hóa, lịch sử, kinh tế - xã hội địa phương.</a:t>
            </a:r>
            <a:endParaRPr lang="en-GB" i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4953000"/>
            <a:ext cx="8534400" cy="1066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800" b="1" dirty="0" smtClean="0">
                <a:solidFill>
                  <a:schemeClr val="tx1"/>
                </a:solidFill>
              </a:rPr>
              <a:t> Trình bày cách dạy bài Dành cho địa phương trong môn Đạo đức lớp 2.</a:t>
            </a:r>
            <a:endParaRPr lang="en-GB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8135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 txBox="1">
            <a:spLocks/>
          </p:cNvSpPr>
          <p:nvPr/>
        </p:nvSpPr>
        <p:spPr>
          <a:xfrm>
            <a:off x="381000" y="685800"/>
            <a:ext cx="8229600" cy="63976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vi-VN" sz="3100" dirty="0" smtClean="0">
                <a:solidFill>
                  <a:srgbClr val="FF0000"/>
                </a:solidFill>
              </a:rPr>
              <a:t>IV. HƯỚNG DẪN KIỂM TRA ĐÁNH GIÁ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533400" y="1570038"/>
            <a:ext cx="8229600" cy="13255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vi-VN" sz="2800" dirty="0" smtClean="0">
                <a:solidFill>
                  <a:schemeClr val="tx1"/>
                </a:solidFill>
              </a:rPr>
              <a:t>-Thực hiện theo Thông tư 22/2016/TT-BGDĐT sửa đổi Quy định đánh giá học sinh tiểu học kèm theo TT 30/2014/TT-BGDĐT của Bộ GDĐT.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626301" y="3008224"/>
            <a:ext cx="8229600" cy="132556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514350" indent="-514350">
              <a:buAutoNum type="arabicPeriod"/>
            </a:pPr>
            <a:r>
              <a:rPr lang="vi-VN" sz="3100" dirty="0" smtClean="0">
                <a:solidFill>
                  <a:schemeClr val="tx1"/>
                </a:solidFill>
              </a:rPr>
              <a:t>  Đánh giá thường xuyên.</a:t>
            </a:r>
          </a:p>
          <a:p>
            <a:pPr marL="742950" indent="-742950">
              <a:buAutoNum type="arabicPeriod"/>
            </a:pPr>
            <a:r>
              <a:rPr lang="vi-VN" sz="3100" dirty="0" smtClean="0">
                <a:solidFill>
                  <a:schemeClr val="tx1"/>
                </a:solidFill>
              </a:rPr>
              <a:t>Đánh giá định kỳ.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14151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 txBox="1">
            <a:spLocks/>
          </p:cNvSpPr>
          <p:nvPr/>
        </p:nvSpPr>
        <p:spPr>
          <a:xfrm>
            <a:off x="381000" y="685800"/>
            <a:ext cx="8229600" cy="63976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vi-VN" sz="3100" dirty="0" smtClean="0">
                <a:solidFill>
                  <a:srgbClr val="FF0000"/>
                </a:solidFill>
              </a:rPr>
              <a:t>IV. HƯỚNG DẪN KIỂM TRA ĐÁNH GIÁ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1219200" y="1315013"/>
            <a:ext cx="5943600" cy="6661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514350" indent="-514350">
              <a:buAutoNum type="arabicPeriod"/>
            </a:pPr>
            <a:r>
              <a:rPr lang="vi-VN" sz="3100" dirty="0" smtClean="0">
                <a:solidFill>
                  <a:schemeClr val="tx1"/>
                </a:solidFill>
              </a:rPr>
              <a:t>  Đánh giá thường xuyên.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2133600"/>
            <a:ext cx="23622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dirty="0" smtClean="0">
                <a:solidFill>
                  <a:schemeClr val="tx1"/>
                </a:solidFill>
              </a:rPr>
              <a:t>Kiến thức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14700" y="2133600"/>
            <a:ext cx="23622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dirty="0" smtClean="0">
                <a:solidFill>
                  <a:schemeClr val="tx1"/>
                </a:solidFill>
              </a:rPr>
              <a:t>Kỹ năng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0" y="2133600"/>
            <a:ext cx="23622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dirty="0" smtClean="0">
                <a:solidFill>
                  <a:schemeClr val="tx1"/>
                </a:solidFill>
              </a:rPr>
              <a:t>Thái độ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3048000"/>
            <a:ext cx="2590800" cy="3810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000" b="1" dirty="0" smtClean="0">
                <a:solidFill>
                  <a:schemeClr val="tx1"/>
                </a:solidFill>
              </a:rPr>
              <a:t>- Xác định được vị trí địa lý, diện tích của tỉnh Daklak.</a:t>
            </a:r>
          </a:p>
          <a:p>
            <a:pPr algn="just"/>
            <a:r>
              <a:rPr lang="vi-VN" sz="2000" b="1" dirty="0" smtClean="0">
                <a:solidFill>
                  <a:schemeClr val="tx1"/>
                </a:solidFill>
              </a:rPr>
              <a:t>- Kể tên được một số dân tộc đang sinh sống trên địa bàn tỉnh DakLak.</a:t>
            </a:r>
          </a:p>
          <a:p>
            <a:pPr algn="just"/>
            <a:r>
              <a:rPr lang="vi-VN" sz="2000" b="1" dirty="0" smtClean="0">
                <a:solidFill>
                  <a:schemeClr val="tx1"/>
                </a:solidFill>
              </a:rPr>
              <a:t>- Kể tên một số di tích lịch sử, danh lam thắng cảnh tỉnh DakLak.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14700" y="3039649"/>
            <a:ext cx="2362200" cy="3810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Tx/>
              <a:buChar char="-"/>
            </a:pPr>
            <a:r>
              <a:rPr lang="vi-VN" sz="2000" b="1" dirty="0" smtClean="0">
                <a:solidFill>
                  <a:schemeClr val="tx1"/>
                </a:solidFill>
              </a:rPr>
              <a:t>Kể được những giá trị văn hóa trên địa bàn thị xã nơi em sinh sông bằng lời nói, viết , vẽ....</a:t>
            </a:r>
          </a:p>
          <a:p>
            <a:pPr marL="285750" indent="-285750" algn="just">
              <a:buFontTx/>
              <a:buChar char="-"/>
            </a:pPr>
            <a:r>
              <a:rPr lang="vi-VN" sz="2000" b="1" dirty="0" smtClean="0">
                <a:solidFill>
                  <a:schemeClr val="tx1"/>
                </a:solidFill>
              </a:rPr>
              <a:t>Có thói quen tìm hiểu kiến thức lịch sử , biết ghi nhớ khoa học.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0" y="2995808"/>
            <a:ext cx="2362200" cy="3810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Tx/>
              <a:buChar char="-"/>
            </a:pPr>
            <a:r>
              <a:rPr lang="vi-VN" sz="2000" b="1" dirty="0" smtClean="0">
                <a:solidFill>
                  <a:schemeClr val="tx1"/>
                </a:solidFill>
              </a:rPr>
              <a:t>Yêu quý giữ gìn và bảo vệ các giá trị văn hóa , truyền thống của địa phương.</a:t>
            </a:r>
          </a:p>
          <a:p>
            <a:pPr marL="285750" indent="-285750" algn="just">
              <a:buFontTx/>
              <a:buChar char="-"/>
            </a:pPr>
            <a:r>
              <a:rPr lang="vi-VN" sz="2000" b="1" dirty="0" smtClean="0">
                <a:solidFill>
                  <a:schemeClr val="tx1"/>
                </a:solidFill>
              </a:rPr>
              <a:t>Biết giữ gìn và bảo vệ các giá trị văn hóa khi tham gia tham quan thực tế.</a:t>
            </a:r>
          </a:p>
          <a:p>
            <a:pPr algn="just"/>
            <a:endParaRPr lang="vi-VN" b="1" dirty="0">
              <a:solidFill>
                <a:schemeClr val="tx1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1562100" y="2743200"/>
            <a:ext cx="114300" cy="2964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Down Arrow 4"/>
          <p:cNvSpPr/>
          <p:nvPr/>
        </p:nvSpPr>
        <p:spPr>
          <a:xfrm>
            <a:off x="4495800" y="2743200"/>
            <a:ext cx="98535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Down Arrow 11"/>
          <p:cNvSpPr/>
          <p:nvPr/>
        </p:nvSpPr>
        <p:spPr>
          <a:xfrm>
            <a:off x="7277100" y="2743200"/>
            <a:ext cx="114300" cy="2526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22585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2" grpId="0" animBg="1"/>
      <p:bldP spid="6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 txBox="1">
            <a:spLocks/>
          </p:cNvSpPr>
          <p:nvPr/>
        </p:nvSpPr>
        <p:spPr>
          <a:xfrm>
            <a:off x="381000" y="685800"/>
            <a:ext cx="8229600" cy="63976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vi-VN" sz="3100" dirty="0" smtClean="0">
                <a:solidFill>
                  <a:srgbClr val="FF0000"/>
                </a:solidFill>
              </a:rPr>
              <a:t>IV. HƯỚNG DẪN KIỂM TRA ĐÁNH GIÁ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1219200" y="1315013"/>
            <a:ext cx="5943600" cy="6661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vi-VN" sz="3100" dirty="0" smtClean="0">
                <a:solidFill>
                  <a:schemeClr val="tx1"/>
                </a:solidFill>
              </a:rPr>
              <a:t>2. Đánh giá định kỳ: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2133600"/>
            <a:ext cx="7924800" cy="3352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sz="2800" b="1" dirty="0" smtClean="0">
                <a:solidFill>
                  <a:schemeClr val="tx1"/>
                </a:solidFill>
              </a:rPr>
              <a:t>Bài kiểm tra định kỳ môn Lịch sử, địa lý có thêm nội dung kiến thức về lịch sử, địa lý địa phương (10-20%):</a:t>
            </a:r>
          </a:p>
          <a:p>
            <a:pPr marL="457200" indent="-457200" algn="just">
              <a:buFontTx/>
              <a:buChar char="-"/>
            </a:pPr>
            <a:r>
              <a:rPr lang="vi-VN" sz="2800" b="1" dirty="0" smtClean="0">
                <a:solidFill>
                  <a:schemeClr val="tx1"/>
                </a:solidFill>
              </a:rPr>
              <a:t>1 câu hỏi lịch sử địa phương.</a:t>
            </a:r>
          </a:p>
          <a:p>
            <a:pPr marL="457200" indent="-457200" algn="just">
              <a:buFontTx/>
              <a:buChar char="-"/>
            </a:pPr>
            <a:r>
              <a:rPr lang="vi-VN" sz="2800" b="1" dirty="0" smtClean="0">
                <a:solidFill>
                  <a:schemeClr val="tx1"/>
                </a:solidFill>
              </a:rPr>
              <a:t>1 câu hỏi địa lý địa phương.</a:t>
            </a:r>
          </a:p>
          <a:p>
            <a:pPr marL="457200" indent="-457200" algn="just">
              <a:buFontTx/>
              <a:buChar char="-"/>
            </a:pPr>
            <a:r>
              <a:rPr lang="vi-VN" sz="2800" b="1" dirty="0" smtClean="0">
                <a:solidFill>
                  <a:srgbClr val="FF0000"/>
                </a:solidFill>
              </a:rPr>
              <a:t>Hình thức: </a:t>
            </a:r>
            <a:r>
              <a:rPr lang="vi-VN" sz="2800" b="1" dirty="0" smtClean="0">
                <a:solidFill>
                  <a:schemeClr val="tx1"/>
                </a:solidFill>
              </a:rPr>
              <a:t>tự luận hoặc trắc nghiệm.</a:t>
            </a:r>
            <a:endParaRPr lang="en-GB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83628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3402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GB" sz="2800" dirty="0" smtClean="0">
                <a:solidFill>
                  <a:srgbClr val="FF0000"/>
                </a:solidFill>
                <a:hlinkClick r:id="rId2"/>
              </a:rPr>
              <a:t>http</a:t>
            </a:r>
            <a:r>
              <a:rPr lang="en-GB" sz="2800" dirty="0">
                <a:solidFill>
                  <a:srgbClr val="FF0000"/>
                </a:solidFill>
                <a:hlinkClick r:id="rId2"/>
              </a:rPr>
              <a:t>://c1trungvuong.buonho.edu.vn</a:t>
            </a:r>
            <a:r>
              <a:rPr lang="en-GB" sz="2800" dirty="0" smtClean="0">
                <a:solidFill>
                  <a:srgbClr val="FF0000"/>
                </a:solidFill>
                <a:hlinkClick r:id="rId2"/>
              </a:rPr>
              <a:t>/</a:t>
            </a:r>
            <a:endParaRPr lang="vi-VN" sz="2800" dirty="0" smtClean="0">
              <a:solidFill>
                <a:srgbClr val="FF0000"/>
              </a:solidFill>
            </a:endParaRPr>
          </a:p>
          <a:p>
            <a:endParaRPr lang="vi-VN" sz="2800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vi-VN" sz="2800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vi-VN" sz="2800" dirty="0" smtClean="0">
                <a:solidFill>
                  <a:srgbClr val="FF0000"/>
                </a:solidFill>
              </a:rPr>
              <a:t>                            Hoặc:</a:t>
            </a:r>
            <a:endParaRPr lang="vi-VN" sz="2800" dirty="0">
              <a:solidFill>
                <a:srgbClr val="FF0000"/>
              </a:solidFill>
            </a:endParaRPr>
          </a:p>
          <a:p>
            <a:r>
              <a:rPr lang="vi-VN" sz="2800" dirty="0" smtClean="0">
                <a:solidFill>
                  <a:srgbClr val="FF0000"/>
                </a:solidFill>
              </a:rPr>
              <a:t>Trường tiểu học Trưng vương buôn hồ daklak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 smtClean="0"/>
              <a:t>Địa chỉ lấy tài liệu bài giảng tập huấn dạy học địa Phương.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50975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8305800" cy="39624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85800" y="4191000"/>
            <a:ext cx="8458200" cy="1295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 smtClean="0">
                <a:solidFill>
                  <a:srgbClr val="FF0000"/>
                </a:solidFill>
              </a:rPr>
              <a:t>XIN CẢM ƠN , KÍNH CHÚC QUÝ THẦY CÔ SỨC KHỎE -HẠNH PHÚC- BÌNH AN!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70327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9200" y="731838"/>
            <a:ext cx="4724400" cy="639762"/>
          </a:xfrm>
        </p:spPr>
        <p:txBody>
          <a:bodyPr>
            <a:normAutofit/>
          </a:bodyPr>
          <a:lstStyle/>
          <a:p>
            <a:r>
              <a:rPr lang="vi-VN" sz="3100" dirty="0" smtClean="0">
                <a:solidFill>
                  <a:srgbClr val="FF0000"/>
                </a:solidFill>
              </a:rPr>
              <a:t>NỘI DUNG TẬP HUẤN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454068" y="3148208"/>
            <a:ext cx="8229600" cy="639762"/>
          </a:xfrm>
          <a:prstGeom prst="rect">
            <a:avLst/>
          </a:prstGeom>
        </p:spPr>
        <p:txBody>
          <a:bodyPr vert="horz" rtlCol="0" anchor="ctr">
            <a:normAutofit fontScale="85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vi-VN" sz="3100" dirty="0" smtClean="0"/>
              <a:t>III. HƯỚNG DẪN PP &amp; HT TỔ CHỨC DẠY HỌC</a:t>
            </a:r>
            <a:endParaRPr lang="en-GB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62419" y="2484438"/>
            <a:ext cx="7309981" cy="639762"/>
          </a:xfrm>
          <a:prstGeom prst="rect">
            <a:avLst/>
          </a:prstGeom>
        </p:spPr>
        <p:txBody>
          <a:bodyPr vert="horz" rtlCol="0" anchor="ctr">
            <a:normAutofit fontScale="92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vi-VN" sz="3100" dirty="0" smtClean="0"/>
              <a:t>II. HƯỚNG DẪN XÂY DỰNG KẾ HOẠCH</a:t>
            </a:r>
            <a:endParaRPr lang="en-GB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381000" y="3779838"/>
            <a:ext cx="8229600" cy="63976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vi-VN" sz="3100" dirty="0" smtClean="0">
                <a:solidFill>
                  <a:schemeClr val="tx1"/>
                </a:solidFill>
              </a:rPr>
              <a:t>IV. HƯỚNG DẪN KIỂM TRA ĐÁNH GIÁ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Title 2"/>
          <p:cNvSpPr txBox="1">
            <a:spLocks/>
          </p:cNvSpPr>
          <p:nvPr/>
        </p:nvSpPr>
        <p:spPr>
          <a:xfrm>
            <a:off x="533400" y="1752600"/>
            <a:ext cx="8229600" cy="63976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vi-VN" sz="3100" dirty="0" smtClean="0"/>
              <a:t>I. MỤC TIÊU CỦA TÀI LIỆU: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3083079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324110" y="1447800"/>
            <a:ext cx="8681581" cy="4687975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457200" indent="-457200">
              <a:buFontTx/>
              <a:buChar char="-"/>
            </a:pPr>
            <a:r>
              <a:rPr lang="vi-VN" sz="2800" dirty="0" smtClean="0"/>
              <a:t>  HS Biết được:</a:t>
            </a:r>
          </a:p>
          <a:p>
            <a:pPr marL="457200" indent="-457200">
              <a:buFontTx/>
              <a:buChar char="-"/>
            </a:pPr>
            <a:r>
              <a:rPr lang="vi-VN" sz="2800" dirty="0" smtClean="0"/>
              <a:t>Sơ lược hình thành và phát triển của tỉnh DakLak từ xưa đến nay.</a:t>
            </a:r>
          </a:p>
          <a:p>
            <a:pPr marL="457200" indent="-457200">
              <a:buFontTx/>
              <a:buChar char="-"/>
            </a:pPr>
            <a:r>
              <a:rPr lang="vi-VN" sz="2800" dirty="0" smtClean="0"/>
              <a:t>Biết được những nét đẹp văn hóa, tín ngưỡng, lễ hội, ẩm thực của các dân tộc đang sinh sống trên địa bàn, danh lam thắng cảnh của địa phương.</a:t>
            </a:r>
          </a:p>
          <a:p>
            <a:pPr marL="457200" indent="-457200">
              <a:buFontTx/>
              <a:buChar char="-"/>
            </a:pPr>
            <a:endParaRPr lang="vi-VN" sz="2800" dirty="0" smtClean="0"/>
          </a:p>
        </p:txBody>
      </p:sp>
      <p:sp>
        <p:nvSpPr>
          <p:cNvPr id="12" name="Title 2"/>
          <p:cNvSpPr txBox="1">
            <a:spLocks/>
          </p:cNvSpPr>
          <p:nvPr/>
        </p:nvSpPr>
        <p:spPr>
          <a:xfrm>
            <a:off x="381000" y="457200"/>
            <a:ext cx="8229600" cy="63976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vi-VN" sz="3100" dirty="0" smtClean="0">
                <a:solidFill>
                  <a:srgbClr val="FF0000"/>
                </a:solidFill>
              </a:rPr>
              <a:t>I. MỤC TIÊU CỦA TÀI LIỆU: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381000" y="1189038"/>
            <a:ext cx="8229600" cy="63976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vi-VN" sz="3100" dirty="0" smtClean="0">
                <a:solidFill>
                  <a:srgbClr val="FF0000"/>
                </a:solidFill>
              </a:rPr>
              <a:t> 1.Về kiến thức: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14151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2"/>
          <p:cNvSpPr txBox="1">
            <a:spLocks/>
          </p:cNvSpPr>
          <p:nvPr/>
        </p:nvSpPr>
        <p:spPr>
          <a:xfrm>
            <a:off x="381000" y="457200"/>
            <a:ext cx="8229600" cy="63976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vi-VN" sz="3100" dirty="0" smtClean="0">
                <a:solidFill>
                  <a:srgbClr val="FF0000"/>
                </a:solidFill>
              </a:rPr>
              <a:t>2. Kỹ năng: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394570" y="1417638"/>
            <a:ext cx="8749430" cy="19351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457200" indent="-457200">
              <a:buFontTx/>
              <a:buChar char="-"/>
            </a:pPr>
            <a:r>
              <a:rPr lang="vi-VN" sz="2800" dirty="0" smtClean="0">
                <a:solidFill>
                  <a:schemeClr val="tx1"/>
                </a:solidFill>
              </a:rPr>
              <a:t>Biết tìm hiểu, nhận biết các di tích lịch sử, danh lam thắng cảnh của địa phương.</a:t>
            </a:r>
          </a:p>
          <a:p>
            <a:pPr marL="457200" indent="-457200">
              <a:buFontTx/>
              <a:buChar char="-"/>
            </a:pPr>
            <a:r>
              <a:rPr lang="vi-VN" sz="2800" dirty="0" smtClean="0">
                <a:solidFill>
                  <a:schemeClr val="tx1"/>
                </a:solidFill>
              </a:rPr>
              <a:t>Trình bày lại kết quả học tập bằng lời nói bài viết sơ đồ...</a:t>
            </a:r>
          </a:p>
          <a:p>
            <a:pPr marL="457200" indent="-457200">
              <a:buFontTx/>
              <a:buChar char="-"/>
            </a:pPr>
            <a:r>
              <a:rPr lang="vi-VN" sz="2800" dirty="0" smtClean="0">
                <a:solidFill>
                  <a:schemeClr val="tx1"/>
                </a:solidFill>
              </a:rPr>
              <a:t>Vận dụng kiến thức đã học vào thực tiễn đời sống.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0" y="2636838"/>
            <a:ext cx="9144000" cy="6397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571500" indent="-571500">
              <a:buFontTx/>
              <a:buChar char="-"/>
            </a:pP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242170" y="3733800"/>
            <a:ext cx="8229600" cy="63976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vi-VN" sz="3100" dirty="0">
                <a:solidFill>
                  <a:srgbClr val="FF0000"/>
                </a:solidFill>
              </a:rPr>
              <a:t>3</a:t>
            </a:r>
            <a:r>
              <a:rPr lang="vi-VN" sz="3100" dirty="0" smtClean="0">
                <a:solidFill>
                  <a:srgbClr val="FF0000"/>
                </a:solidFill>
              </a:rPr>
              <a:t>. Thái độ: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255740" y="4485143"/>
            <a:ext cx="8749430" cy="6397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vi-VN" sz="2800" dirty="0" smtClean="0">
                <a:solidFill>
                  <a:schemeClr val="tx1"/>
                </a:solidFill>
              </a:rPr>
              <a:t>- Chủ động tiếp thu kiến thức lịch sử văn hóa của địa phương, của DT.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228600" y="5718629"/>
            <a:ext cx="8915400" cy="6397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457200" indent="-457200">
              <a:buFontTx/>
              <a:buChar char="-"/>
            </a:pPr>
            <a:r>
              <a:rPr lang="vi-VN" sz="2800" dirty="0" smtClean="0">
                <a:solidFill>
                  <a:schemeClr val="tx1"/>
                </a:solidFill>
              </a:rPr>
              <a:t>Biết yêu quý và có ý thức bảo vệ, giữ gìn giá trị lịch sử, văn hóa, cảnh quan thiên nhiên của quê hương, đất nước.</a:t>
            </a:r>
          </a:p>
          <a:p>
            <a:pPr marL="571500" indent="-571500">
              <a:buFontTx/>
              <a:buChar char="-"/>
            </a:pP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20132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2"/>
          <p:cNvSpPr txBox="1">
            <a:spLocks/>
          </p:cNvSpPr>
          <p:nvPr/>
        </p:nvSpPr>
        <p:spPr>
          <a:xfrm>
            <a:off x="381000" y="457200"/>
            <a:ext cx="87630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vi-VN" sz="3100" dirty="0" smtClean="0">
                <a:solidFill>
                  <a:srgbClr val="FF0000"/>
                </a:solidFill>
              </a:rPr>
              <a:t>Đánh giá việc dạy tiết dành cho địa phương  trong thời gian qua: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152400" y="2579785"/>
            <a:ext cx="8382000" cy="2754215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571500" indent="-571500">
              <a:buFontTx/>
              <a:buChar char="-"/>
            </a:pPr>
            <a:r>
              <a:rPr lang="vi-VN" sz="2800" dirty="0" smtClean="0">
                <a:solidFill>
                  <a:schemeClr val="tx1"/>
                </a:solidFill>
              </a:rPr>
              <a:t>Số tiết: 2 tiết/ lớp</a:t>
            </a:r>
          </a:p>
          <a:p>
            <a:pPr marL="571500" indent="-571500">
              <a:buFontTx/>
              <a:buChar char="-"/>
            </a:pPr>
            <a:r>
              <a:rPr lang="vi-VN" sz="2800" dirty="0" smtClean="0">
                <a:solidFill>
                  <a:schemeClr val="tx1"/>
                </a:solidFill>
              </a:rPr>
              <a:t>Tiết số: (31- 32);(32-33); lồng ghép ở các bài trong CT</a:t>
            </a:r>
          </a:p>
          <a:p>
            <a:pPr marL="571500" indent="-571500">
              <a:buFontTx/>
              <a:buChar char="-"/>
            </a:pPr>
            <a:r>
              <a:rPr lang="vi-VN" sz="2800" dirty="0" smtClean="0">
                <a:solidFill>
                  <a:schemeClr val="tx1"/>
                </a:solidFill>
              </a:rPr>
              <a:t>Môn học : LS L5; </a:t>
            </a:r>
          </a:p>
          <a:p>
            <a:pPr marL="571500" indent="-571500">
              <a:buFontTx/>
              <a:buChar char="-"/>
            </a:pPr>
            <a:r>
              <a:rPr lang="vi-VN" sz="2800" dirty="0" smtClean="0">
                <a:solidFill>
                  <a:schemeClr val="tx1"/>
                </a:solidFill>
              </a:rPr>
              <a:t>Nội dung :   Sự phát triên của DakLak</a:t>
            </a:r>
          </a:p>
          <a:p>
            <a:r>
              <a:rPr lang="vi-VN" sz="2800" dirty="0" smtClean="0">
                <a:solidFill>
                  <a:schemeClr val="tx1"/>
                </a:solidFill>
              </a:rPr>
              <a:t>                        Danh nhân văn hóa daklak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266178" y="2259904"/>
            <a:ext cx="8915400" cy="63976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571500" indent="-571500">
              <a:buFontTx/>
              <a:buChar char="-"/>
            </a:pP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09809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6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462419" y="304800"/>
            <a:ext cx="8452981" cy="762000"/>
          </a:xfrm>
          <a:prstGeom prst="rect">
            <a:avLst/>
          </a:prstGeom>
        </p:spPr>
        <p:txBody>
          <a:bodyPr vert="horz" rtlCol="0" anchor="ctr">
            <a:normAutofit fontScale="8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vi-VN" sz="3100" dirty="0" smtClean="0">
                <a:solidFill>
                  <a:srgbClr val="FF0000"/>
                </a:solidFill>
              </a:rPr>
              <a:t>II. HƯỚNG DẪN CỤ THỂ THỰC HIỆN CHƯƠNG TRÌNH PHÂN MÔN LỊCH SỬ</a:t>
            </a:r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15745537"/>
              </p:ext>
            </p:extLst>
          </p:nvPr>
        </p:nvGraphicFramePr>
        <p:xfrm>
          <a:off x="381000" y="2133600"/>
          <a:ext cx="85344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828800"/>
                <a:gridCol w="4114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Tuần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Tên</a:t>
                      </a:r>
                      <a:r>
                        <a:rPr lang="vi-VN" baseline="0" dirty="0" smtClean="0"/>
                        <a:t> bài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Yêu</a:t>
                      </a:r>
                      <a:r>
                        <a:rPr lang="vi-VN" baseline="0" dirty="0" smtClean="0"/>
                        <a:t> cầu cần đạt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Mức độ</a:t>
                      </a:r>
                      <a:r>
                        <a:rPr lang="vi-VN" baseline="0" dirty="0" smtClean="0"/>
                        <a:t> tích hợp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32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Tiết</a:t>
                      </a:r>
                      <a:r>
                        <a:rPr lang="vi-VN" baseline="0" dirty="0" smtClean="0"/>
                        <a:t> dành cho địa phương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dirty="0" smtClean="0"/>
                        <a:t>    Những</a:t>
                      </a:r>
                      <a:r>
                        <a:rPr lang="vi-VN" baseline="0" dirty="0" smtClean="0"/>
                        <a:t> giá trị văn hóa về ẩm thực của người dân DakLak.</a:t>
                      </a:r>
                    </a:p>
                    <a:p>
                      <a:pPr algn="just"/>
                      <a:r>
                        <a:rPr lang="vi-VN" baseline="0" dirty="0" smtClean="0"/>
                        <a:t>    Giáo dục học sinh ý thức giữ gìn, bảo vệ giá trị truyền thống của địa phương.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Liên</a:t>
                      </a:r>
                      <a:r>
                        <a:rPr lang="vi-VN" baseline="0" dirty="0" smtClean="0"/>
                        <a:t> lệ: Ẩm thực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33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dirty="0" smtClean="0"/>
                        <a:t>Tiết</a:t>
                      </a:r>
                      <a:r>
                        <a:rPr lang="vi-VN" baseline="0" dirty="0" smtClean="0"/>
                        <a:t> dành cho địa phương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dirty="0" smtClean="0"/>
                        <a:t>     Hiểu</a:t>
                      </a:r>
                      <a:r>
                        <a:rPr lang="vi-VN" baseline="0" dirty="0" smtClean="0"/>
                        <a:t> được những giá trị văn hóa về ẩm thực của người dân DakLak.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baseline="0" dirty="0" smtClean="0"/>
                        <a:t>     Giáo dục học sinh ý thức giữ gìn, bảo vệ giá trị truyền thống của địa phương.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dirty="0" smtClean="0"/>
                        <a:t>Liên</a:t>
                      </a:r>
                      <a:r>
                        <a:rPr lang="vi-VN" baseline="0" dirty="0" smtClean="0"/>
                        <a:t> lệ: Ẩm thực</a:t>
                      </a:r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609599" y="1295400"/>
            <a:ext cx="4079309" cy="685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 smtClean="0">
                <a:solidFill>
                  <a:srgbClr val="FF0000"/>
                </a:solidFill>
              </a:rPr>
              <a:t>Lớp 1: Đạo đức</a:t>
            </a:r>
            <a:endParaRPr lang="en-GB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92206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462419" y="533400"/>
            <a:ext cx="8452981" cy="762000"/>
          </a:xfrm>
          <a:prstGeom prst="rect">
            <a:avLst/>
          </a:prstGeom>
        </p:spPr>
        <p:txBody>
          <a:bodyPr vert="horz" rtlCol="0" anchor="ctr">
            <a:normAutofit fontScale="8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vi-VN" sz="3100" dirty="0" smtClean="0">
                <a:solidFill>
                  <a:srgbClr val="FF0000"/>
                </a:solidFill>
              </a:rPr>
              <a:t>II. HƯỚNG DẪN CỤ THỂ THỰC HIỆN CHƯƠNG TRÌNH PHÂN MÔN LỊCH SỬ</a:t>
            </a:r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84008084"/>
              </p:ext>
            </p:extLst>
          </p:nvPr>
        </p:nvGraphicFramePr>
        <p:xfrm>
          <a:off x="381000" y="2667000"/>
          <a:ext cx="85344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828800"/>
                <a:gridCol w="4114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Tuần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Tên</a:t>
                      </a:r>
                      <a:r>
                        <a:rPr lang="vi-VN" baseline="0" dirty="0" smtClean="0"/>
                        <a:t> bài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Yêu</a:t>
                      </a:r>
                      <a:r>
                        <a:rPr lang="vi-VN" baseline="0" dirty="0" smtClean="0"/>
                        <a:t> cầu cần đạt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Mức độ</a:t>
                      </a:r>
                      <a:r>
                        <a:rPr lang="vi-VN" baseline="0" dirty="0" smtClean="0"/>
                        <a:t> tích hợp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32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Tiết</a:t>
                      </a:r>
                      <a:r>
                        <a:rPr lang="vi-VN" baseline="0" dirty="0" smtClean="0"/>
                        <a:t> dành cho địa phương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dirty="0" smtClean="0"/>
                        <a:t>    Những</a:t>
                      </a:r>
                      <a:r>
                        <a:rPr lang="vi-VN" baseline="0" dirty="0" smtClean="0"/>
                        <a:t> giá trị văn hóa tín ngưỡng, lễ hội tiêu biểu.</a:t>
                      </a:r>
                    </a:p>
                    <a:p>
                      <a:pPr algn="just"/>
                      <a:r>
                        <a:rPr lang="vi-VN" baseline="0" dirty="0" smtClean="0"/>
                        <a:t>    Giáo dục học sinh ý thức giữ gìn, bảo vệ giá trị truyền thống của địa phương.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>
                          <a:solidFill>
                            <a:srgbClr val="FF0000"/>
                          </a:solidFill>
                        </a:rPr>
                        <a:t>Liên</a:t>
                      </a:r>
                      <a:r>
                        <a:rPr lang="vi-VN" baseline="0" dirty="0" smtClean="0">
                          <a:solidFill>
                            <a:srgbClr val="FF0000"/>
                          </a:solidFill>
                        </a:rPr>
                        <a:t> lệ: </a:t>
                      </a:r>
                    </a:p>
                    <a:p>
                      <a:pPr algn="ctr"/>
                      <a:r>
                        <a:rPr lang="vi-VN" baseline="0" dirty="0" smtClean="0"/>
                        <a:t>Tín ngưỡng, lễ hội tiêu biểu.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33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dirty="0" smtClean="0"/>
                        <a:t>Tiết</a:t>
                      </a:r>
                      <a:r>
                        <a:rPr lang="vi-VN" baseline="0" dirty="0" smtClean="0"/>
                        <a:t> dành cho địa phương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dirty="0" smtClean="0"/>
                        <a:t>      Những</a:t>
                      </a:r>
                      <a:r>
                        <a:rPr lang="vi-VN" baseline="0" dirty="0" smtClean="0"/>
                        <a:t> giá trị văn hóa tín ngưỡng, lễ hội tiêu biểu.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baseline="0" dirty="0" smtClean="0"/>
                        <a:t>     Giáo dục học sinh ý thức giữ gìn, bảo vệ giá trị truyền thống của địa phương.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>
                          <a:solidFill>
                            <a:srgbClr val="FF0000"/>
                          </a:solidFill>
                        </a:rPr>
                        <a:t>Liên</a:t>
                      </a:r>
                      <a:r>
                        <a:rPr lang="vi-VN" baseline="0" dirty="0" smtClean="0">
                          <a:solidFill>
                            <a:srgbClr val="FF0000"/>
                          </a:solidFill>
                        </a:rPr>
                        <a:t> lệ: </a:t>
                      </a:r>
                    </a:p>
                    <a:p>
                      <a:pPr algn="ctr"/>
                      <a:r>
                        <a:rPr lang="vi-VN" baseline="0" dirty="0" smtClean="0"/>
                        <a:t>Tín ngưỡng, lễ hội tiêu biểu.</a:t>
                      </a:r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609599" y="1447800"/>
            <a:ext cx="4079309" cy="685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 smtClean="0">
                <a:solidFill>
                  <a:srgbClr val="FF0000"/>
                </a:solidFill>
              </a:rPr>
              <a:t>Lớp 2: Đạo đức</a:t>
            </a:r>
            <a:endParaRPr lang="en-GB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08518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462419" y="533400"/>
            <a:ext cx="8452981" cy="762000"/>
          </a:xfrm>
          <a:prstGeom prst="rect">
            <a:avLst/>
          </a:prstGeom>
        </p:spPr>
        <p:txBody>
          <a:bodyPr vert="horz" rtlCol="0" anchor="ctr">
            <a:normAutofit fontScale="8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vi-VN" sz="3100" dirty="0" smtClean="0">
                <a:solidFill>
                  <a:srgbClr val="FF0000"/>
                </a:solidFill>
              </a:rPr>
              <a:t>II. HƯỚNG DẪN CỤ THỂ THỰC HIỆN CHƯƠNG TRÌNH PHÂN MÔN LỊCH SỬ</a:t>
            </a:r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27569518"/>
              </p:ext>
            </p:extLst>
          </p:nvPr>
        </p:nvGraphicFramePr>
        <p:xfrm>
          <a:off x="381000" y="2438400"/>
          <a:ext cx="85344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828800"/>
                <a:gridCol w="4114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Tuần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Tên</a:t>
                      </a:r>
                      <a:r>
                        <a:rPr lang="vi-VN" baseline="0" dirty="0" smtClean="0"/>
                        <a:t> bài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Yêu</a:t>
                      </a:r>
                      <a:r>
                        <a:rPr lang="vi-VN" baseline="0" dirty="0" smtClean="0"/>
                        <a:t> cầu cần đạt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dirty="0" smtClean="0"/>
                        <a:t>Mức độ</a:t>
                      </a:r>
                      <a:r>
                        <a:rPr lang="vi-VN" baseline="0" dirty="0" smtClean="0"/>
                        <a:t> tích hợp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32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Tiết</a:t>
                      </a:r>
                      <a:r>
                        <a:rPr lang="vi-VN" baseline="0" dirty="0" smtClean="0"/>
                        <a:t> dành cho địa phương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dirty="0" smtClean="0"/>
                        <a:t>    Tìm</a:t>
                      </a:r>
                      <a:r>
                        <a:rPr lang="vi-VN" baseline="0" dirty="0" smtClean="0"/>
                        <a:t> hiểu một số loại hình văn hóa truyền thống khác của DakLak: Sử thi, cồng chiêng, Luật tục của các tộc người ở DakLak.</a:t>
                      </a:r>
                    </a:p>
                    <a:p>
                      <a:pPr algn="just"/>
                      <a:r>
                        <a:rPr lang="vi-VN" baseline="0" dirty="0" smtClean="0"/>
                        <a:t>    Giáo dục học sinh ý thức giữ gìn, bảo vệ giá trị truyền thống của địa phương.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dirty="0" smtClean="0">
                          <a:solidFill>
                            <a:srgbClr val="FF0000"/>
                          </a:solidFill>
                        </a:rPr>
                        <a:t>Liên</a:t>
                      </a:r>
                      <a:r>
                        <a:rPr lang="vi-VN" baseline="0" dirty="0" smtClean="0">
                          <a:solidFill>
                            <a:srgbClr val="FF0000"/>
                          </a:solidFill>
                        </a:rPr>
                        <a:t> lệ: </a:t>
                      </a:r>
                    </a:p>
                    <a:p>
                      <a:pPr algn="just"/>
                      <a:r>
                        <a:rPr lang="vi-VN" baseline="0" dirty="0" smtClean="0"/>
                        <a:t>Một sô loại hình văn hóa truyền thống của địa phương.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33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dirty="0" smtClean="0"/>
                        <a:t>Tiết</a:t>
                      </a:r>
                      <a:r>
                        <a:rPr lang="vi-VN" baseline="0" dirty="0" smtClean="0"/>
                        <a:t> dành cho địa phương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dirty="0" smtClean="0"/>
                        <a:t>      Những</a:t>
                      </a:r>
                      <a:r>
                        <a:rPr lang="vi-VN" baseline="0" dirty="0" smtClean="0"/>
                        <a:t> giá trị văn hóa tín ngưỡng, lễ hội tiêu biểu.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baseline="0" dirty="0" smtClean="0"/>
                        <a:t>     Giáo dục học sinh ý thức giữ gìn, bảo vệ giá trị truyền thống của địa phương.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dirty="0" smtClean="0">
                          <a:solidFill>
                            <a:srgbClr val="FF0000"/>
                          </a:solidFill>
                        </a:rPr>
                        <a:t>Liên</a:t>
                      </a:r>
                      <a:r>
                        <a:rPr lang="vi-VN" baseline="0" dirty="0" smtClean="0">
                          <a:solidFill>
                            <a:srgbClr val="FF0000"/>
                          </a:solidFill>
                        </a:rPr>
                        <a:t> lệ: </a:t>
                      </a:r>
                    </a:p>
                    <a:p>
                      <a:pPr algn="just"/>
                      <a:r>
                        <a:rPr lang="vi-VN" baseline="0" dirty="0" smtClean="0"/>
                        <a:t>Một sô loại hình văn hóa truyền thống của địa phương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609599" y="1676400"/>
            <a:ext cx="4079309" cy="685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 smtClean="0">
                <a:solidFill>
                  <a:srgbClr val="FF0000"/>
                </a:solidFill>
              </a:rPr>
              <a:t>Lớp 3: Đạo đức</a:t>
            </a:r>
            <a:endParaRPr lang="en-GB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12402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90297718"/>
              </p:ext>
            </p:extLst>
          </p:nvPr>
        </p:nvGraphicFramePr>
        <p:xfrm>
          <a:off x="381000" y="1295400"/>
          <a:ext cx="85344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828800"/>
                <a:gridCol w="4114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Tuần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Tên</a:t>
                      </a:r>
                      <a:r>
                        <a:rPr lang="vi-VN" baseline="0" dirty="0" smtClean="0"/>
                        <a:t> bài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Yêu</a:t>
                      </a:r>
                      <a:r>
                        <a:rPr lang="vi-VN" baseline="0" dirty="0" smtClean="0"/>
                        <a:t> cầu cần đạt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dirty="0" smtClean="0"/>
                        <a:t>Mức độ</a:t>
                      </a:r>
                      <a:r>
                        <a:rPr lang="vi-VN" baseline="0" dirty="0" smtClean="0"/>
                        <a:t> tích hợp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32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Tiết</a:t>
                      </a:r>
                      <a:r>
                        <a:rPr lang="vi-VN" baseline="0" dirty="0" smtClean="0"/>
                        <a:t> dành cho địa phương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dirty="0" smtClean="0"/>
                        <a:t>    Củng</a:t>
                      </a:r>
                      <a:r>
                        <a:rPr lang="vi-VN" baseline="0" dirty="0" smtClean="0"/>
                        <a:t> cố những giá trị văn hóa truyền thống đặc sắc.</a:t>
                      </a:r>
                    </a:p>
                    <a:p>
                      <a:pPr algn="just"/>
                      <a:r>
                        <a:rPr lang="vi-VN" baseline="0" dirty="0" smtClean="0"/>
                        <a:t>    Giáo dục học sinh ý thức giữ gìn, bảo vệ giá trị truyền thống của địa phương.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dirty="0" smtClean="0">
                          <a:solidFill>
                            <a:srgbClr val="FF0000"/>
                          </a:solidFill>
                        </a:rPr>
                        <a:t>Liên</a:t>
                      </a:r>
                      <a:r>
                        <a:rPr lang="vi-VN" baseline="0" dirty="0" smtClean="0">
                          <a:solidFill>
                            <a:srgbClr val="FF0000"/>
                          </a:solidFill>
                        </a:rPr>
                        <a:t> lệ: </a:t>
                      </a:r>
                    </a:p>
                    <a:p>
                      <a:pPr algn="just"/>
                      <a:r>
                        <a:rPr lang="vi-VN" baseline="0" dirty="0" smtClean="0"/>
                        <a:t>Lễ hội , ẩm thực và các truyền thống khác.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33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dirty="0" smtClean="0"/>
                        <a:t>Tiết</a:t>
                      </a:r>
                      <a:r>
                        <a:rPr lang="vi-VN" baseline="0" dirty="0" smtClean="0"/>
                        <a:t> dành cho địa phương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dirty="0" smtClean="0"/>
                        <a:t>      Củng</a:t>
                      </a:r>
                      <a:r>
                        <a:rPr lang="vi-VN" baseline="0" dirty="0" smtClean="0"/>
                        <a:t> cố những giá trị văn hóa truyền thống đặc sắc.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baseline="0" dirty="0" smtClean="0"/>
                        <a:t>     Giáo dục học sinh ý thức giữ gìn, bảo vệ giá trị truyền thống của địa phương.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dirty="0" smtClean="0">
                          <a:solidFill>
                            <a:srgbClr val="FF0000"/>
                          </a:solidFill>
                        </a:rPr>
                        <a:t>Liên</a:t>
                      </a:r>
                      <a:r>
                        <a:rPr lang="vi-VN" baseline="0" dirty="0" smtClean="0">
                          <a:solidFill>
                            <a:srgbClr val="FF0000"/>
                          </a:solidFill>
                        </a:rPr>
                        <a:t> lệ: </a:t>
                      </a:r>
                    </a:p>
                    <a:p>
                      <a:pPr algn="just"/>
                      <a:r>
                        <a:rPr lang="vi-VN" baseline="0" dirty="0" smtClean="0"/>
                        <a:t>Lễ hội , ẩm thực và các truyền thống khác.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609599" y="533400"/>
            <a:ext cx="4079309" cy="6858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 smtClean="0">
                <a:solidFill>
                  <a:srgbClr val="FF0000"/>
                </a:solidFill>
              </a:rPr>
              <a:t>Lớp 4: Đạo đức</a:t>
            </a:r>
            <a:endParaRPr lang="en-GB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96154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6294</TotalTime>
  <Words>1490</Words>
  <Application>Microsoft Office PowerPoint</Application>
  <PresentationFormat>On-screen Show (4:3)</PresentationFormat>
  <Paragraphs>181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 CHÀO MỪNG QUÝ THẦY CÔ GIÁO VỀ TẬP HUẤN HƯỚNG DẪN SỬ DỤNG TÀI LIỆU DẠY HỌC LỊCH SỬ ĐỊA PHƯƠNG TỈNH DAKLAK </vt:lpstr>
      <vt:lpstr>NỘI DUNG TẬP HUẤN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Địa chỉ lấy tài liệu bài giảng tập huấn dạy học địa Phương.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HƯỚNG DẪN KIỂM TRA ĐỊNH KÌ TIẾNG VIỆT 1 - CGD  THEO THÔNG TƯ 22</dc:title>
  <dc:creator>Windows User</dc:creator>
  <cp:lastModifiedBy>nguyen duy thinh</cp:lastModifiedBy>
  <cp:revision>151</cp:revision>
  <cp:lastPrinted>2018-08-01T15:19:52Z</cp:lastPrinted>
  <dcterms:created xsi:type="dcterms:W3CDTF">2017-11-11T20:35:02Z</dcterms:created>
  <dcterms:modified xsi:type="dcterms:W3CDTF">2018-08-23T01:52:52Z</dcterms:modified>
</cp:coreProperties>
</file>